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38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FAAA-E1EE-4E46-832F-D10DB59B8E9D}" type="datetimeFigureOut">
              <a:rPr lang="en-ES" smtClean="0"/>
              <a:t>10/03/2020</a:t>
            </a:fld>
            <a:endParaRPr lang="en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0D799BB5-3A39-C243-943B-C39C7176D3D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51479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FAAA-E1EE-4E46-832F-D10DB59B8E9D}" type="datetimeFigureOut">
              <a:rPr lang="en-ES" smtClean="0"/>
              <a:t>10/03/2020</a:t>
            </a:fld>
            <a:endParaRPr lang="en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9BB5-3A39-C243-943B-C39C7176D3D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370623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FAAA-E1EE-4E46-832F-D10DB59B8E9D}" type="datetimeFigureOut">
              <a:rPr lang="en-ES" smtClean="0"/>
              <a:t>10/03/2020</a:t>
            </a:fld>
            <a:endParaRPr lang="en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9BB5-3A39-C243-943B-C39C7176D3D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14479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FAAA-E1EE-4E46-832F-D10DB59B8E9D}" type="datetimeFigureOut">
              <a:rPr lang="en-ES" smtClean="0"/>
              <a:t>10/03/2020</a:t>
            </a:fld>
            <a:endParaRPr lang="en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9BB5-3A39-C243-943B-C39C7176D3D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70980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EC4FAAA-E1EE-4E46-832F-D10DB59B8E9D}" type="datetimeFigureOut">
              <a:rPr lang="en-ES" smtClean="0"/>
              <a:t>10/03/2020</a:t>
            </a:fld>
            <a:endParaRPr lang="en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E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D799BB5-3A39-C243-943B-C39C7176D3D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00367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FAAA-E1EE-4E46-832F-D10DB59B8E9D}" type="datetimeFigureOut">
              <a:rPr lang="en-ES" smtClean="0"/>
              <a:t>10/03/2020</a:t>
            </a:fld>
            <a:endParaRPr lang="en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9BB5-3A39-C243-943B-C39C7176D3D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2257460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FAAA-E1EE-4E46-832F-D10DB59B8E9D}" type="datetimeFigureOut">
              <a:rPr lang="en-ES" smtClean="0"/>
              <a:t>10/03/2020</a:t>
            </a:fld>
            <a:endParaRPr lang="en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9BB5-3A39-C243-943B-C39C7176D3DD}" type="slidenum">
              <a:rPr lang="en-ES" smtClean="0"/>
              <a:t>‹#›</a:t>
            </a:fld>
            <a:endParaRPr lang="en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20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FAAA-E1EE-4E46-832F-D10DB59B8E9D}" type="datetimeFigureOut">
              <a:rPr lang="en-ES" smtClean="0"/>
              <a:t>10/03/2020</a:t>
            </a:fld>
            <a:endParaRPr lang="en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9BB5-3A39-C243-943B-C39C7176D3DD}" type="slidenum">
              <a:rPr lang="en-ES" smtClean="0"/>
              <a:t>‹#›</a:t>
            </a:fld>
            <a:endParaRPr lang="en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4854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FAAA-E1EE-4E46-832F-D10DB59B8E9D}" type="datetimeFigureOut">
              <a:rPr lang="en-ES" smtClean="0"/>
              <a:t>10/03/2020</a:t>
            </a:fld>
            <a:endParaRPr lang="en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9BB5-3A39-C243-943B-C39C7176D3D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60757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FAAA-E1EE-4E46-832F-D10DB59B8E9D}" type="datetimeFigureOut">
              <a:rPr lang="en-ES" smtClean="0"/>
              <a:t>10/03/2020</a:t>
            </a:fld>
            <a:endParaRPr lang="en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9BB5-3A39-C243-943B-C39C7176D3D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40212390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FAAA-E1EE-4E46-832F-D10DB59B8E9D}" type="datetimeFigureOut">
              <a:rPr lang="en-ES" smtClean="0"/>
              <a:t>10/03/2020</a:t>
            </a:fld>
            <a:endParaRPr lang="en-E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9BB5-3A39-C243-943B-C39C7176D3D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61904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EC4FAAA-E1EE-4E46-832F-D10DB59B8E9D}" type="datetimeFigureOut">
              <a:rPr lang="en-ES" smtClean="0"/>
              <a:t>10/03/2020</a:t>
            </a:fld>
            <a:endParaRPr lang="en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E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0D799BB5-3A39-C243-943B-C39C7176D3D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59059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4F3AA-9D41-404A-9B05-A3EC98EB0C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ES" sz="4400" dirty="0">
                <a:solidFill>
                  <a:srgbClr val="7030A0"/>
                </a:solidFill>
              </a:rPr>
              <a:t>Com se desenvolupa la</a:t>
            </a:r>
            <a:br>
              <a:rPr lang="en-ES" sz="4400" dirty="0">
                <a:solidFill>
                  <a:srgbClr val="7030A0"/>
                </a:solidFill>
              </a:rPr>
            </a:br>
            <a:r>
              <a:rPr lang="en-ES" sz="4400" dirty="0">
                <a:solidFill>
                  <a:srgbClr val="7030A0"/>
                </a:solidFill>
              </a:rPr>
              <a:t> intel•ligència infantil?  </a:t>
            </a:r>
            <a:br>
              <a:rPr lang="en-ES" sz="4400" dirty="0">
                <a:solidFill>
                  <a:srgbClr val="7030A0"/>
                </a:solidFill>
              </a:rPr>
            </a:br>
            <a:br>
              <a:rPr lang="en-ES" sz="4400" dirty="0">
                <a:solidFill>
                  <a:srgbClr val="7030A0"/>
                </a:solidFill>
              </a:rPr>
            </a:br>
            <a:r>
              <a:rPr lang="en-ES" sz="3200" dirty="0">
                <a:solidFill>
                  <a:srgbClr val="7030A0"/>
                </a:solidFill>
              </a:rPr>
              <a:t>Primera part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070D58-F199-5F48-A1FC-58E19CDED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560" y="4126832"/>
            <a:ext cx="9616440" cy="505326"/>
          </a:xfrm>
        </p:spPr>
        <p:txBody>
          <a:bodyPr>
            <a:normAutofit fontScale="25000" lnSpcReduction="20000"/>
          </a:bodyPr>
          <a:lstStyle/>
          <a:p>
            <a:endParaRPr lang="en-ES" dirty="0"/>
          </a:p>
          <a:p>
            <a:r>
              <a:rPr lang="en-ES" sz="7200" dirty="0">
                <a:solidFill>
                  <a:schemeClr val="tx1"/>
                </a:solidFill>
              </a:rPr>
              <a:t>Jornada Pedagògica INTERVINENTS APLEC – Dimecres 4 de març 2020</a:t>
            </a:r>
          </a:p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3832377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3FC8C-E671-C645-A0D5-3FD0286EC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472631"/>
          </a:xfrm>
        </p:spPr>
        <p:txBody>
          <a:bodyPr>
            <a:normAutofit fontScale="90000"/>
          </a:bodyPr>
          <a:lstStyle/>
          <a:p>
            <a:r>
              <a:rPr lang="en-ES" dirty="0"/>
              <a:t>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C6985-D3D0-BA4D-8DB1-606CCA2D8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431758"/>
            <a:ext cx="10058400" cy="47404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ES" dirty="0"/>
          </a:p>
          <a:p>
            <a:pPr fontAlgn="base"/>
            <a:r>
              <a:rPr lang="en-US" sz="3200" dirty="0"/>
              <a:t>Si el </a:t>
            </a:r>
            <a:r>
              <a:rPr lang="en-US" sz="3200" dirty="0" err="1"/>
              <a:t>procés</a:t>
            </a:r>
            <a:r>
              <a:rPr lang="en-US" sz="3200" dirty="0"/>
              <a:t> </a:t>
            </a:r>
            <a:r>
              <a:rPr lang="en-US" sz="3200" dirty="0" err="1"/>
              <a:t>d’ensenyament-aprenentatge</a:t>
            </a:r>
            <a:r>
              <a:rPr lang="en-US" sz="3200" dirty="0"/>
              <a:t> se </a:t>
            </a:r>
            <a:r>
              <a:rPr lang="en-US" sz="3200" dirty="0" err="1"/>
              <a:t>desenvolupa</a:t>
            </a:r>
            <a:r>
              <a:rPr lang="en-US" sz="3200" dirty="0"/>
              <a:t> dins </a:t>
            </a:r>
            <a:r>
              <a:rPr lang="en-US" sz="3200" dirty="0" err="1"/>
              <a:t>d’aquesta</a:t>
            </a:r>
            <a:r>
              <a:rPr lang="en-US" sz="3200" dirty="0"/>
              <a:t> zona, </a:t>
            </a:r>
            <a:r>
              <a:rPr lang="en-US" sz="3200" dirty="0" err="1"/>
              <a:t>serà</a:t>
            </a:r>
            <a:r>
              <a:rPr lang="en-US" sz="3200" dirty="0"/>
              <a:t> </a:t>
            </a:r>
            <a:r>
              <a:rPr lang="en-US" sz="3200" dirty="0" err="1"/>
              <a:t>més</a:t>
            </a:r>
            <a:r>
              <a:rPr lang="en-US" sz="3200" dirty="0"/>
              <a:t> </a:t>
            </a:r>
            <a:r>
              <a:rPr lang="en-US" sz="3200" dirty="0" err="1"/>
              <a:t>fàcil</a:t>
            </a:r>
            <a:r>
              <a:rPr lang="en-US" sz="3200" dirty="0"/>
              <a:t> que </a:t>
            </a:r>
            <a:r>
              <a:rPr lang="en-US" sz="3200" dirty="0" err="1"/>
              <a:t>l’alumne</a:t>
            </a:r>
            <a:r>
              <a:rPr lang="en-US" sz="3200" dirty="0"/>
              <a:t> </a:t>
            </a:r>
            <a:r>
              <a:rPr lang="en-US" sz="3200" dirty="0" err="1"/>
              <a:t>pugui</a:t>
            </a:r>
            <a:r>
              <a:rPr lang="en-US" sz="3200" dirty="0"/>
              <a:t> </a:t>
            </a:r>
            <a:r>
              <a:rPr lang="en-US" sz="3200" dirty="0" err="1"/>
              <a:t>continuar</a:t>
            </a:r>
            <a:r>
              <a:rPr lang="en-US" sz="3200" dirty="0"/>
              <a:t> </a:t>
            </a:r>
            <a:r>
              <a:rPr lang="en-US" sz="3200" dirty="0" err="1"/>
              <a:t>evolucionant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el </a:t>
            </a:r>
            <a:r>
              <a:rPr lang="en-US" sz="3200" dirty="0" err="1"/>
              <a:t>seu</a:t>
            </a:r>
            <a:r>
              <a:rPr lang="en-US" sz="3200" dirty="0"/>
              <a:t> </a:t>
            </a:r>
            <a:r>
              <a:rPr lang="en-US" sz="3200" dirty="0" err="1"/>
              <a:t>desenvolupament</a:t>
            </a:r>
            <a:r>
              <a:rPr lang="en-US" sz="3200" dirty="0"/>
              <a:t>.</a:t>
            </a:r>
          </a:p>
          <a:p>
            <a:pPr fontAlgn="base"/>
            <a:endParaRPr lang="en-US" sz="3200" dirty="0"/>
          </a:p>
          <a:p>
            <a:pPr fontAlgn="base"/>
            <a:r>
              <a:rPr lang="en-US" sz="2800" dirty="0"/>
              <a:t>Per </a:t>
            </a:r>
            <a:r>
              <a:rPr lang="en-US" sz="2800" dirty="0" err="1"/>
              <a:t>tant</a:t>
            </a:r>
            <a:r>
              <a:rPr lang="en-US" sz="2800" dirty="0"/>
              <a:t>, el </a:t>
            </a:r>
            <a:r>
              <a:rPr lang="en-US" sz="2800" dirty="0" err="1"/>
              <a:t>procés</a:t>
            </a:r>
            <a:r>
              <a:rPr lang="en-US" sz="2800" dirty="0"/>
              <a:t> de </a:t>
            </a:r>
            <a:r>
              <a:rPr lang="en-US" sz="2800" dirty="0" err="1"/>
              <a:t>desenvolupament</a:t>
            </a:r>
            <a:r>
              <a:rPr lang="en-US" sz="2800" dirty="0"/>
              <a:t>, des de la </a:t>
            </a:r>
            <a:r>
              <a:rPr lang="en-US" sz="2800" dirty="0" err="1"/>
              <a:t>perspectiva</a:t>
            </a:r>
            <a:r>
              <a:rPr lang="en-US" sz="2800" dirty="0"/>
              <a:t> de </a:t>
            </a:r>
            <a:r>
              <a:rPr lang="en-US" sz="2800" dirty="0" err="1"/>
              <a:t>Vigotsky</a:t>
            </a:r>
            <a:r>
              <a:rPr lang="en-US" sz="2800" dirty="0"/>
              <a:t>, </a:t>
            </a:r>
            <a:r>
              <a:rPr lang="en-US" sz="2800" dirty="0" err="1"/>
              <a:t>estarà</a:t>
            </a:r>
            <a:r>
              <a:rPr lang="en-US" sz="2800" dirty="0"/>
              <a:t> </a:t>
            </a:r>
            <a:r>
              <a:rPr lang="en-US" sz="2800" dirty="0" err="1"/>
              <a:t>mediat</a:t>
            </a:r>
            <a:r>
              <a:rPr lang="en-US" sz="2800" dirty="0"/>
              <a:t> per la </a:t>
            </a:r>
            <a:r>
              <a:rPr lang="en-US" sz="2800" dirty="0" err="1"/>
              <a:t>interacció</a:t>
            </a:r>
            <a:r>
              <a:rPr lang="en-US" sz="2800" dirty="0"/>
              <a:t> </a:t>
            </a:r>
            <a:r>
              <a:rPr lang="en-US" sz="2800" dirty="0" err="1"/>
              <a:t>amb</a:t>
            </a:r>
            <a:r>
              <a:rPr lang="en-US" sz="2800" dirty="0"/>
              <a:t> </a:t>
            </a:r>
            <a:r>
              <a:rPr lang="en-US" sz="2800" dirty="0" err="1"/>
              <a:t>altres</a:t>
            </a:r>
            <a:r>
              <a:rPr lang="en-US" sz="2800" dirty="0"/>
              <a:t> </a:t>
            </a:r>
            <a:r>
              <a:rPr lang="en-US" sz="2800" dirty="0" err="1"/>
              <a:t>individus</a:t>
            </a:r>
            <a:r>
              <a:rPr lang="en-US" sz="2800" dirty="0"/>
              <a:t> (professors o </a:t>
            </a:r>
            <a:r>
              <a:rPr lang="en-US" sz="2800" dirty="0" err="1"/>
              <a:t>iguals</a:t>
            </a:r>
            <a:r>
              <a:rPr lang="en-US" sz="2800" dirty="0"/>
              <a:t> </a:t>
            </a:r>
            <a:r>
              <a:rPr lang="en-US" sz="2800" dirty="0" err="1"/>
              <a:t>més</a:t>
            </a:r>
            <a:r>
              <a:rPr lang="en-US" sz="2800" dirty="0"/>
              <a:t> </a:t>
            </a:r>
            <a:r>
              <a:rPr lang="en-US" sz="2800" dirty="0" err="1"/>
              <a:t>competents</a:t>
            </a:r>
            <a:r>
              <a:rPr lang="en-US" sz="2800" dirty="0"/>
              <a:t>). </a:t>
            </a:r>
            <a:endParaRPr lang="en-E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B423EE-42B6-DD4C-A94D-D4C27C60E6BF}"/>
              </a:ext>
            </a:extLst>
          </p:cNvPr>
          <p:cNvSpPr/>
          <p:nvPr/>
        </p:nvSpPr>
        <p:spPr>
          <a:xfrm>
            <a:off x="1407695" y="1859340"/>
            <a:ext cx="77363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244021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6CEE5-285E-F140-8478-E2A5A2E80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323474"/>
            <a:ext cx="10058400" cy="3211950"/>
          </a:xfrm>
        </p:spPr>
        <p:txBody>
          <a:bodyPr>
            <a:noAutofit/>
          </a:bodyPr>
          <a:lstStyle/>
          <a:p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Al Nile" pitchFamily="2" charset="-78"/>
                <a:ea typeface="Apple Symbols" panose="02000000000000000000" pitchFamily="2" charset="-79"/>
                <a:cs typeface="Al Nile" pitchFamily="2" charset="-78"/>
              </a:rPr>
            </a:b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Al Nile" pitchFamily="2" charset="-78"/>
                <a:ea typeface="Apple Symbols" panose="02000000000000000000" pitchFamily="2" charset="-79"/>
                <a:cs typeface="Al Nile" pitchFamily="2" charset="-78"/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l Nile" pitchFamily="2" charset="-78"/>
                <a:ea typeface="Apple Symbols" panose="02000000000000000000" pitchFamily="2" charset="-79"/>
                <a:cs typeface="Al Nile" pitchFamily="2" charset="-78"/>
              </a:rPr>
              <a:t>El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l Nile" pitchFamily="2" charset="-78"/>
                <a:ea typeface="Apple Symbols" panose="02000000000000000000" pitchFamily="2" charset="-79"/>
                <a:cs typeface="Al Nile" pitchFamily="2" charset="-78"/>
              </a:rPr>
              <a:t>concepte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l Nile" pitchFamily="2" charset="-78"/>
                <a:ea typeface="Apple Symbols" panose="02000000000000000000" pitchFamily="2" charset="-79"/>
                <a:cs typeface="Al Nile" pitchFamily="2" charset="-78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l Nile" pitchFamily="2" charset="-78"/>
                <a:ea typeface="Apple Symbols" panose="02000000000000000000" pitchFamily="2" charset="-79"/>
                <a:cs typeface="Al Nile" pitchFamily="2" charset="-78"/>
              </a:rPr>
              <a:t>d’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l Nile" pitchFamily="2" charset="-78"/>
                <a:ea typeface="Apple Symbols" panose="02000000000000000000" pitchFamily="2" charset="-79"/>
                <a:cs typeface="Al Nile" pitchFamily="2" charset="-78"/>
              </a:rPr>
              <a:t>interacció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l Nile" pitchFamily="2" charset="-78"/>
                <a:ea typeface="Apple Symbols" panose="02000000000000000000" pitchFamily="2" charset="-79"/>
                <a:cs typeface="Al Nile" pitchFamily="2" charset="-78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l Nile" pitchFamily="2" charset="-78"/>
                <a:ea typeface="Apple Symbols" panose="02000000000000000000" pitchFamily="2" charset="-79"/>
                <a:cs typeface="Al Nile" pitchFamily="2" charset="-78"/>
              </a:rPr>
              <a:t>serà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l Nile" pitchFamily="2" charset="-78"/>
                <a:ea typeface="Apple Symbols" panose="02000000000000000000" pitchFamily="2" charset="-79"/>
                <a:cs typeface="Al Nile" pitchFamily="2" charset="-78"/>
              </a:rPr>
              <a:t> el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l Nile" pitchFamily="2" charset="-78"/>
                <a:ea typeface="Apple Symbols" panose="02000000000000000000" pitchFamily="2" charset="-79"/>
                <a:cs typeface="Al Nile" pitchFamily="2" charset="-78"/>
              </a:rPr>
              <a:t>nucli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l Nile" pitchFamily="2" charset="-78"/>
                <a:ea typeface="Apple Symbols" panose="02000000000000000000" pitchFamily="2" charset="-79"/>
                <a:cs typeface="Al Nile" pitchFamily="2" charset="-78"/>
              </a:rPr>
              <a:t> de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l Nile" pitchFamily="2" charset="-78"/>
                <a:ea typeface="Apple Symbols" panose="02000000000000000000" pitchFamily="2" charset="-79"/>
                <a:cs typeface="Al Nile" pitchFamily="2" charset="-78"/>
              </a:rPr>
              <a:t>l’anàlisi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l Nile" pitchFamily="2" charset="-78"/>
                <a:ea typeface="Apple Symbols" panose="02000000000000000000" pitchFamily="2" charset="-79"/>
                <a:cs typeface="Al Nile" pitchFamily="2" charset="-78"/>
              </a:rPr>
              <a:t> del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l Nile" pitchFamily="2" charset="-78"/>
                <a:ea typeface="Apple Symbols" panose="02000000000000000000" pitchFamily="2" charset="-79"/>
                <a:cs typeface="Al Nile" pitchFamily="2" charset="-78"/>
              </a:rPr>
              <a:t>desenvolupament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l Nile" pitchFamily="2" charset="-78"/>
                <a:ea typeface="Apple Symbols" panose="02000000000000000000" pitchFamily="2" charset="-79"/>
                <a:cs typeface="Al Nile" pitchFamily="2" charset="-78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l Nile" pitchFamily="2" charset="-78"/>
                <a:ea typeface="Apple Symbols" panose="02000000000000000000" pitchFamily="2" charset="-79"/>
                <a:cs typeface="Al Nile" pitchFamily="2" charset="-78"/>
              </a:rPr>
              <a:t>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l Nile" pitchFamily="2" charset="-78"/>
                <a:ea typeface="Apple Symbols" panose="02000000000000000000" pitchFamily="2" charset="-79"/>
                <a:cs typeface="Al Nile" pitchFamily="2" charset="-78"/>
              </a:rPr>
              <a:t> de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l Nile" pitchFamily="2" charset="-78"/>
                <a:ea typeface="Apple Symbols" panose="02000000000000000000" pitchFamily="2" charset="-79"/>
                <a:cs typeface="Al Nile" pitchFamily="2" charset="-78"/>
              </a:rPr>
              <a:t>l’aprenentatge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l Nile" pitchFamily="2" charset="-78"/>
                <a:ea typeface="Apple Symbols" panose="02000000000000000000" pitchFamily="2" charset="-79"/>
                <a:cs typeface="Al Nile" pitchFamily="2" charset="-78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en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educació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68E49-D91E-D544-B495-4E56FC6F4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4246359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6F1EB-FA58-4842-8A46-C97A791ED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Bibliografia PowerPoint </a:t>
            </a:r>
            <a:r>
              <a:rPr lang="en-ES" sz="3600" dirty="0"/>
              <a:t>Formació 4 de març 2020.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E6D67-83CD-AD4A-AD29-80A1A8805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ES" dirty="0"/>
              <a:t>Dewey, (1983) L’éducation au point de vue social. Alcan.</a:t>
            </a:r>
          </a:p>
          <a:p>
            <a:r>
              <a:rPr lang="en-ES" dirty="0"/>
              <a:t>Woolfolk, A. (2014). Psicología educativa. 12 Ed. Madrid: Pearson.</a:t>
            </a:r>
          </a:p>
          <a:p>
            <a:r>
              <a:rPr lang="en-ES" dirty="0"/>
              <a:t>Coll, C., Martín, E., Mauri, T., Miras, M., Onrubia, J., Solé, I., y Zabala, A. (1999). El constructivismo en el aula. Barcelona: Graó.</a:t>
            </a:r>
          </a:p>
          <a:p>
            <a:r>
              <a:rPr lang="en-ES" dirty="0"/>
              <a:t>Berk, L.E. (2000) Child Depevopment (5th ed.). Boston: Allyn and Bacon.</a:t>
            </a:r>
          </a:p>
          <a:p>
            <a:r>
              <a:rPr lang="en-ES" dirty="0"/>
              <a:t>Mias, M (1991) Educación y desarrollo. Infancia y Aprendizaje.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8FBFEC-A7B2-E049-99D4-414D14E373E7}"/>
              </a:ext>
            </a:extLst>
          </p:cNvPr>
          <p:cNvSpPr txBox="1"/>
          <p:nvPr/>
        </p:nvSpPr>
        <p:spPr>
          <a:xfrm>
            <a:off x="5185611" y="12633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1614221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1F09F-C5BB-B643-96A8-004A39D2A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6E419-A957-5A42-ABE7-FBF02E841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24263"/>
            <a:ext cx="10058400" cy="4547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a-ES" sz="2400" u="sng" dirty="0">
                <a:solidFill>
                  <a:srgbClr val="7030A0"/>
                </a:solidFill>
              </a:rPr>
              <a:t>APRENENTATGE</a:t>
            </a:r>
            <a:r>
              <a:rPr lang="ca-ES" sz="2400" dirty="0"/>
              <a:t>: consisteix en l’adquisició de coneixements, habilitats I competències realitzats pel mainatge, els quals seran de llarga durada i modificaran el comportament i implicarà un canvi de conducta. (Moreno, 2003) </a:t>
            </a:r>
          </a:p>
          <a:p>
            <a:r>
              <a:rPr lang="ca-ES" sz="1900" dirty="0">
                <a:solidFill>
                  <a:srgbClr val="CA38AE"/>
                </a:solidFill>
              </a:rPr>
              <a:t>La conducta de cada individu, per tant, serà el resultat d’un procés d’aprenentatge que es farà al llarg de la vida de manera continua. </a:t>
            </a:r>
          </a:p>
          <a:p>
            <a:pPr marL="0" indent="0">
              <a:buNone/>
            </a:pPr>
            <a:endParaRPr lang="ca-ES" sz="2400" u="sng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a-ES" sz="2400" u="sng" dirty="0">
                <a:solidFill>
                  <a:srgbClr val="7030A0"/>
                </a:solidFill>
              </a:rPr>
              <a:t>EDUCACIÓ</a:t>
            </a:r>
            <a:r>
              <a:rPr lang="ca-ES" sz="2400" dirty="0">
                <a:solidFill>
                  <a:srgbClr val="7030A0"/>
                </a:solidFill>
              </a:rPr>
              <a:t>: </a:t>
            </a:r>
            <a:r>
              <a:rPr lang="ca-ES" sz="2400" dirty="0"/>
              <a:t>consisteix en la suma de tots els processos pels quals una comunitat o grup social transmet la seva capacitat adquirida amb l’objectiu d’assegurar la continuïtat de la seva existència i desenvolupament. (Dewey, 2013) </a:t>
            </a:r>
            <a:endParaRPr lang="ca-ES" sz="2400" dirty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endParaRPr lang="en-ES" sz="2400" dirty="0"/>
          </a:p>
        </p:txBody>
      </p:sp>
    </p:spTree>
    <p:extLst>
      <p:ext uri="{BB962C8B-B14F-4D97-AF65-F5344CB8AC3E}">
        <p14:creationId xmlns:p14="http://schemas.microsoft.com/office/powerpoint/2010/main" val="371335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B9C74-E28B-BF44-A6C7-6C9B3F1D1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0853"/>
          </a:xfrm>
        </p:spPr>
        <p:txBody>
          <a:bodyPr>
            <a:normAutofit/>
          </a:bodyPr>
          <a:lstStyle/>
          <a:p>
            <a:r>
              <a:rPr lang="en-ES" sz="2400" dirty="0"/>
              <a:t>2 postures oposades en la relació entre educació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ES" sz="2400" dirty="0"/>
              <a:t>desenvolupament (Miras, 1991):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98640-A334-8747-834D-F1CA84A8E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2368"/>
            <a:ext cx="10515600" cy="5274595"/>
          </a:xfrm>
        </p:spPr>
        <p:txBody>
          <a:bodyPr/>
          <a:lstStyle/>
          <a:p>
            <a:pPr marL="0" indent="0">
              <a:buNone/>
            </a:pPr>
            <a:endParaRPr lang="ca-ES" u="sng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a-ES" u="sng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a-ES" u="sng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a-ES" u="sng" dirty="0" err="1">
                <a:solidFill>
                  <a:srgbClr val="7030A0"/>
                </a:solidFill>
              </a:rPr>
              <a:t>Interaccionista</a:t>
            </a:r>
            <a:r>
              <a:rPr lang="ca-ES" dirty="0">
                <a:solidFill>
                  <a:srgbClr val="7030A0"/>
                </a:solidFill>
              </a:rPr>
              <a:t>:</a:t>
            </a:r>
            <a:r>
              <a:rPr lang="ca-ES" dirty="0"/>
              <a:t> defensen l’existència entre una relació entre els 2 processos= estan relacionats i són interdependents. </a:t>
            </a:r>
          </a:p>
          <a:p>
            <a:pPr marL="0" indent="0">
              <a:buNone/>
            </a:pPr>
            <a:r>
              <a:rPr lang="ca-ES" dirty="0"/>
              <a:t>L’educació formal contribueix als subjectes a assolir una evolució i un nivell de desenvolupament més alt. </a:t>
            </a:r>
          </a:p>
          <a:p>
            <a:pPr marL="0" indent="0">
              <a:buNone/>
            </a:pPr>
            <a:endParaRPr lang="ca-ES" dirty="0"/>
          </a:p>
          <a:p>
            <a:pPr marL="0" indent="0">
              <a:buNone/>
            </a:pPr>
            <a:r>
              <a:rPr lang="ca-ES" u="sng" dirty="0">
                <a:solidFill>
                  <a:srgbClr val="7030A0"/>
                </a:solidFill>
              </a:rPr>
              <a:t>No </a:t>
            </a:r>
            <a:r>
              <a:rPr lang="ca-ES" u="sng" dirty="0" err="1">
                <a:solidFill>
                  <a:srgbClr val="7030A0"/>
                </a:solidFill>
              </a:rPr>
              <a:t>interaccionista</a:t>
            </a:r>
            <a:r>
              <a:rPr lang="ca-ES" dirty="0"/>
              <a:t>: qüestiona la relació entre desenvolupament i educació formal. </a:t>
            </a:r>
          </a:p>
          <a:p>
            <a:pPr marL="0" indent="0">
              <a:buNone/>
            </a:pPr>
            <a:r>
              <a:rPr lang="ca-ES" dirty="0"/>
              <a:t>Defensa que el desenvolupament de les persones és un procés natural que no encaixa amb les diferents etapes de l’educació formal, depèn de l’experiència individual.  </a:t>
            </a:r>
          </a:p>
          <a:p>
            <a:pPr marL="0" indent="0">
              <a:buNone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61131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A75F2-F08D-6F4C-99E0-6A0DAE46A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36179" cy="1608054"/>
          </a:xfrm>
        </p:spPr>
        <p:txBody>
          <a:bodyPr>
            <a:normAutofit/>
          </a:bodyPr>
          <a:lstStyle/>
          <a:p>
            <a:r>
              <a:rPr lang="en-ES" sz="2800" dirty="0"/>
              <a:t>Nosaltres, com a intervinents de català de l’</a:t>
            </a:r>
            <a:r>
              <a:rPr lang="en-ES" sz="2800" dirty="0">
                <a:solidFill>
                  <a:srgbClr val="0070C0"/>
                </a:solidFill>
              </a:rPr>
              <a:t>APLEC</a:t>
            </a:r>
            <a:r>
              <a:rPr lang="en-ES" sz="2800" dirty="0"/>
              <a:t> a les escoles ens situem clarament dins el </a:t>
            </a:r>
            <a:r>
              <a:rPr lang="en-ES" sz="2800" u="sng" dirty="0"/>
              <a:t>marc interaccionista</a:t>
            </a:r>
            <a:r>
              <a:rPr lang="en-ES" sz="2800" dirty="0"/>
              <a:t>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30D4E-A7B3-924E-BDB6-949D829A9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5683"/>
            <a:ext cx="10515600" cy="4011279"/>
          </a:xfrm>
        </p:spPr>
        <p:txBody>
          <a:bodyPr>
            <a:normAutofit/>
          </a:bodyPr>
          <a:lstStyle/>
          <a:p>
            <a:endParaRPr lang="en-ES" dirty="0"/>
          </a:p>
          <a:p>
            <a:r>
              <a:rPr lang="en-ES" sz="3200" dirty="0">
                <a:solidFill>
                  <a:srgbClr val="7030A0"/>
                </a:solidFill>
              </a:rPr>
              <a:t>Concepte comú de “Psicologia del desenvolupament o evolutiva”</a:t>
            </a:r>
            <a:r>
              <a:rPr lang="en-ES" sz="3200" dirty="0"/>
              <a:t>:</a:t>
            </a:r>
            <a:r>
              <a:rPr lang="en-ES" sz="4000" dirty="0"/>
              <a:t> </a:t>
            </a:r>
            <a:r>
              <a:rPr lang="en-ES" sz="2400" dirty="0"/>
              <a:t>estudia el desenvolupament (el canvi de comportament) de les persones al llarg de la vida. </a:t>
            </a:r>
          </a:p>
          <a:p>
            <a:pPr marL="0" indent="0">
              <a:buNone/>
            </a:pPr>
            <a:endParaRPr lang="en-ES" sz="2400" dirty="0"/>
          </a:p>
          <a:p>
            <a:r>
              <a:rPr lang="en-ES" sz="2400" dirty="0"/>
              <a:t>Característiques principals:</a:t>
            </a:r>
          </a:p>
          <a:p>
            <a:pPr marL="0" indent="0">
              <a:buNone/>
            </a:pPr>
            <a:r>
              <a:rPr lang="en-ES" dirty="0"/>
              <a:t>- Comporta un canvi de conducta. </a:t>
            </a:r>
          </a:p>
          <a:p>
            <a:pPr marL="0" indent="0">
              <a:buNone/>
            </a:pPr>
            <a:r>
              <a:rPr lang="en-US" dirty="0"/>
              <a:t>- P</a:t>
            </a:r>
            <a:r>
              <a:rPr lang="en-ES" dirty="0"/>
              <a:t>rocés </a:t>
            </a:r>
            <a:r>
              <a:rPr lang="en-ES" b="1" dirty="0"/>
              <a:t>intern</a:t>
            </a:r>
            <a:r>
              <a:rPr lang="en-ES" dirty="0"/>
              <a:t> de maduració evolutiva.</a:t>
            </a:r>
          </a:p>
          <a:p>
            <a:pPr>
              <a:buFontTx/>
              <a:buChar char="-"/>
            </a:pPr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900817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D8290-F2EE-C644-90E8-B8A971E34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337"/>
          </a:xfrm>
        </p:spPr>
        <p:txBody>
          <a:bodyPr>
            <a:normAutofit fontScale="90000"/>
          </a:bodyPr>
          <a:lstStyle/>
          <a:p>
            <a:br>
              <a:rPr lang="en-ES" dirty="0"/>
            </a:b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4718F-18D5-1F4C-AF94-47A6CB166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8937"/>
            <a:ext cx="10515600" cy="5058026"/>
          </a:xfrm>
        </p:spPr>
        <p:txBody>
          <a:bodyPr>
            <a:normAutofit/>
          </a:bodyPr>
          <a:lstStyle/>
          <a:p>
            <a:r>
              <a:rPr lang="en-ES" u="sng" dirty="0"/>
              <a:t>ALTERNATIVA!</a:t>
            </a:r>
          </a:p>
          <a:p>
            <a:pPr marL="0" indent="0">
              <a:buNone/>
            </a:pPr>
            <a:endParaRPr lang="en-ES" dirty="0"/>
          </a:p>
          <a:p>
            <a:pPr marL="0" indent="0">
              <a:buNone/>
            </a:pPr>
            <a:r>
              <a:rPr lang="en-ES" b="1" dirty="0"/>
              <a:t>Vigotsky</a:t>
            </a:r>
            <a:r>
              <a:rPr lang="en-ES" dirty="0"/>
              <a:t>: sostè que el desenvolupament psicològic poseeix un caràcter social </a:t>
            </a:r>
            <a:r>
              <a:rPr lang="en-US" dirty="0"/>
              <a:t>i</a:t>
            </a:r>
            <a:r>
              <a:rPr lang="en-ES" dirty="0"/>
              <a:t> cultural. </a:t>
            </a:r>
          </a:p>
          <a:p>
            <a:pPr marL="0" indent="0">
              <a:buNone/>
            </a:pPr>
            <a:endParaRPr lang="en-ES" dirty="0"/>
          </a:p>
          <a:p>
            <a:pPr marL="0" indent="0">
              <a:buNone/>
            </a:pPr>
            <a:r>
              <a:rPr lang="en-ES" dirty="0"/>
              <a:t>      *És un procés social </a:t>
            </a:r>
            <a:r>
              <a:rPr lang="en-US" dirty="0"/>
              <a:t>i</a:t>
            </a:r>
            <a:r>
              <a:rPr lang="en-ES" dirty="0"/>
              <a:t> cultural influenciat per l’educació.</a:t>
            </a:r>
          </a:p>
          <a:p>
            <a:pPr marL="0" indent="0">
              <a:buNone/>
            </a:pPr>
            <a:endParaRPr lang="en-ES" dirty="0"/>
          </a:p>
          <a:p>
            <a:pPr marL="0" indent="0">
              <a:buNone/>
            </a:pPr>
            <a:r>
              <a:rPr lang="en-ES" dirty="0"/>
              <a:t>    *El LLENGUATGE permet la </a:t>
            </a:r>
            <a:r>
              <a:rPr lang="en-ES" dirty="0">
                <a:solidFill>
                  <a:srgbClr val="7030A0"/>
                </a:solidFill>
              </a:rPr>
              <a:t>interacció</a:t>
            </a:r>
            <a:r>
              <a:rPr lang="en-ES" dirty="0"/>
              <a:t> social: la família, l’escola (educació formal), mitjans de comunicació... </a:t>
            </a:r>
            <a:r>
              <a:rPr lang="en-US" dirty="0"/>
              <a:t>Etc. </a:t>
            </a:r>
          </a:p>
          <a:p>
            <a:pPr marL="0" indent="0">
              <a:buNone/>
            </a:pPr>
            <a:endParaRPr lang="en-ES" dirty="0"/>
          </a:p>
          <a:p>
            <a:pPr marL="0" indent="0">
              <a:buNone/>
            </a:pPr>
            <a:r>
              <a:rPr lang="en-ES" dirty="0"/>
              <a:t>**El desenvolupament psicològic se presenta com un </a:t>
            </a:r>
            <a:r>
              <a:rPr lang="en-ES" u="sng" dirty="0"/>
              <a:t>procés d’internalització de conceptes</a:t>
            </a:r>
            <a:r>
              <a:rPr lang="en-ES" dirty="0"/>
              <a:t> que se construeix de manera cultural, dins l’entorn social.  </a:t>
            </a:r>
          </a:p>
          <a:p>
            <a:pPr marL="0" indent="0">
              <a:buNone/>
            </a:pPr>
            <a:endParaRPr lang="en-ES" dirty="0"/>
          </a:p>
          <a:p>
            <a:pPr marL="0" indent="0">
              <a:buNone/>
            </a:pPr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3591723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584FD-3588-8945-A6AF-ADF4CBAD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90715"/>
          </a:xfrm>
        </p:spPr>
        <p:txBody>
          <a:bodyPr>
            <a:normAutofit/>
          </a:bodyPr>
          <a:lstStyle/>
          <a:p>
            <a:r>
              <a:rPr lang="ca-ES" sz="1800" dirty="0"/>
              <a:t>L’educació (i l’aprenentatge) són processos clarament socials/culturals.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B7541-F16A-5248-89A5-F9A860954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371600"/>
            <a:ext cx="10058400" cy="4800600"/>
          </a:xfrm>
        </p:spPr>
        <p:txBody>
          <a:bodyPr>
            <a:normAutofit/>
          </a:bodyPr>
          <a:lstStyle/>
          <a:p>
            <a:pPr fontAlgn="base"/>
            <a:r>
              <a:rPr lang="en-ES" sz="2400" dirty="0"/>
              <a:t>La </a:t>
            </a:r>
            <a:r>
              <a:rPr lang="en-ES" sz="2400" u="sng" dirty="0"/>
              <a:t>FAMILIA</a:t>
            </a:r>
            <a:r>
              <a:rPr lang="en-US" sz="2400" dirty="0"/>
              <a:t>, principal agent </a:t>
            </a:r>
            <a:r>
              <a:rPr lang="en-US" sz="2400" dirty="0" err="1"/>
              <a:t>socialitzador</a:t>
            </a:r>
            <a:r>
              <a:rPr lang="en-US" sz="2400" dirty="0"/>
              <a:t> </a:t>
            </a:r>
            <a:r>
              <a:rPr lang="en-US" sz="2400" dirty="0" err="1"/>
              <a:t>dels</a:t>
            </a:r>
            <a:r>
              <a:rPr lang="en-US" sz="2400" dirty="0"/>
              <a:t> infants, no pot </a:t>
            </a:r>
            <a:r>
              <a:rPr lang="en-US" sz="2400" dirty="0" err="1"/>
              <a:t>garantir</a:t>
            </a:r>
            <a:r>
              <a:rPr lang="en-US" sz="2400" dirty="0"/>
              <a:t> la total </a:t>
            </a:r>
            <a:r>
              <a:rPr lang="en-US" sz="2400" dirty="0" err="1"/>
              <a:t>internalització</a:t>
            </a:r>
            <a:r>
              <a:rPr lang="en-US" sz="2400" dirty="0"/>
              <a:t> de les </a:t>
            </a:r>
            <a:r>
              <a:rPr lang="en-US" sz="2400" dirty="0" err="1"/>
              <a:t>competències</a:t>
            </a:r>
            <a:r>
              <a:rPr lang="en-US" sz="2400" dirty="0"/>
              <a:t> </a:t>
            </a:r>
            <a:r>
              <a:rPr lang="en-US" sz="2400" dirty="0" err="1"/>
              <a:t>culturals</a:t>
            </a:r>
            <a:r>
              <a:rPr lang="en-US" sz="2400" dirty="0"/>
              <a:t>, </a:t>
            </a:r>
            <a:r>
              <a:rPr lang="en-US" sz="2400" dirty="0" err="1"/>
              <a:t>pel</a:t>
            </a:r>
            <a:r>
              <a:rPr lang="en-US" sz="2400" dirty="0"/>
              <a:t> que se fa </a:t>
            </a:r>
            <a:r>
              <a:rPr lang="en-US" sz="2400" dirty="0" err="1"/>
              <a:t>necessària</a:t>
            </a:r>
            <a:r>
              <a:rPr lang="en-US" sz="2400" dirty="0"/>
              <a:t> </a:t>
            </a:r>
            <a:r>
              <a:rPr lang="en-US" sz="2400" dirty="0" err="1"/>
              <a:t>l’existència</a:t>
            </a:r>
            <a:r>
              <a:rPr lang="en-US" sz="2400" dirty="0"/>
              <a:t> de </a:t>
            </a:r>
            <a:r>
              <a:rPr lang="en-US" sz="2400" dirty="0" err="1"/>
              <a:t>sistemes</a:t>
            </a:r>
            <a:r>
              <a:rPr lang="en-US" sz="2400" dirty="0"/>
              <a:t> formals </a:t>
            </a:r>
            <a:r>
              <a:rPr lang="en-US" sz="2400" dirty="0" err="1"/>
              <a:t>d’educació</a:t>
            </a:r>
            <a:r>
              <a:rPr lang="en-US" sz="2400" dirty="0"/>
              <a:t> (o </a:t>
            </a:r>
            <a:r>
              <a:rPr lang="en-US" sz="2400" dirty="0" err="1"/>
              <a:t>escolarització</a:t>
            </a:r>
            <a:r>
              <a:rPr lang="en-US" sz="2400" dirty="0"/>
              <a:t>).</a:t>
            </a:r>
          </a:p>
          <a:p>
            <a:pPr fontAlgn="base"/>
            <a:endParaRPr lang="en-US" sz="2400" dirty="0"/>
          </a:p>
          <a:p>
            <a:pPr fontAlgn="base"/>
            <a:r>
              <a:rPr lang="en-US" sz="2400" u="sng" dirty="0"/>
              <a:t>L’ESCOLA</a:t>
            </a:r>
            <a:r>
              <a:rPr lang="en-US" sz="2400" dirty="0"/>
              <a:t>,</a:t>
            </a:r>
            <a:r>
              <a:rPr lang="en-US" dirty="0"/>
              <a:t> </a:t>
            </a:r>
            <a:r>
              <a:rPr lang="en-US" dirty="0" err="1"/>
              <a:t>àmbit</a:t>
            </a:r>
            <a:r>
              <a:rPr lang="en-US" dirty="0"/>
              <a:t> </a:t>
            </a:r>
            <a:r>
              <a:rPr lang="en-US" dirty="0" err="1"/>
              <a:t>educatiu</a:t>
            </a:r>
            <a:r>
              <a:rPr lang="en-US" dirty="0"/>
              <a:t> </a:t>
            </a:r>
            <a:r>
              <a:rPr lang="ca-ES" dirty="0"/>
              <a:t>diferent on els infants adquireixen</a:t>
            </a:r>
            <a:r>
              <a:rPr lang="en-US" dirty="0"/>
              <a:t> les </a:t>
            </a:r>
            <a:r>
              <a:rPr lang="en-US" dirty="0" err="1"/>
              <a:t>competències</a:t>
            </a:r>
            <a:r>
              <a:rPr lang="en-US" dirty="0"/>
              <a:t> </a:t>
            </a:r>
            <a:r>
              <a:rPr lang="en-US" dirty="0" err="1"/>
              <a:t>culturals</a:t>
            </a:r>
            <a:r>
              <a:rPr lang="en-US" dirty="0"/>
              <a:t> </a:t>
            </a:r>
            <a:r>
              <a:rPr lang="en-US" dirty="0" err="1"/>
              <a:t>bàsiques</a:t>
            </a:r>
            <a:r>
              <a:rPr lang="en-US" dirty="0"/>
              <a:t> per </a:t>
            </a:r>
            <a:r>
              <a:rPr lang="en-US" dirty="0" err="1"/>
              <a:t>assolir</a:t>
            </a:r>
            <a:r>
              <a:rPr lang="en-US" dirty="0"/>
              <a:t> un </a:t>
            </a:r>
            <a:r>
              <a:rPr lang="en-US" dirty="0" err="1"/>
              <a:t>desenvolupament</a:t>
            </a:r>
            <a:r>
              <a:rPr lang="en-US" dirty="0"/>
              <a:t> </a:t>
            </a:r>
            <a:r>
              <a:rPr lang="en-US" dirty="0" err="1"/>
              <a:t>adequat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convertir</a:t>
            </a:r>
            <a:r>
              <a:rPr lang="en-US" dirty="0"/>
              <a:t>-se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membres</a:t>
            </a:r>
            <a:r>
              <a:rPr lang="en-US" dirty="0"/>
              <a:t> </a:t>
            </a:r>
            <a:r>
              <a:rPr lang="en-US" dirty="0" err="1"/>
              <a:t>actius</a:t>
            </a:r>
            <a:r>
              <a:rPr lang="en-US" dirty="0"/>
              <a:t>.</a:t>
            </a:r>
          </a:p>
          <a:p>
            <a:pPr fontAlgn="base"/>
            <a:r>
              <a:rPr lang="en-US" dirty="0"/>
              <a:t> </a:t>
            </a:r>
            <a:r>
              <a:rPr lang="en-US" dirty="0" err="1"/>
              <a:t>procés</a:t>
            </a:r>
            <a:r>
              <a:rPr lang="en-US" dirty="0"/>
              <a:t> </a:t>
            </a:r>
            <a:r>
              <a:rPr lang="en-US" dirty="0" err="1"/>
              <a:t>d’escolarització</a:t>
            </a:r>
            <a:r>
              <a:rPr lang="en-US" dirty="0"/>
              <a:t> </a:t>
            </a:r>
            <a:r>
              <a:rPr lang="en-US" dirty="0" err="1"/>
              <a:t>amb</a:t>
            </a:r>
            <a:r>
              <a:rPr lang="en-US" dirty="0"/>
              <a:t> </a:t>
            </a:r>
            <a:r>
              <a:rPr lang="en-US" dirty="0" err="1"/>
              <a:t>carácter</a:t>
            </a:r>
            <a:r>
              <a:rPr lang="en-US" dirty="0"/>
              <a:t> </a:t>
            </a:r>
            <a:r>
              <a:rPr lang="en-US" dirty="0" err="1"/>
              <a:t>integrador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interacció</a:t>
            </a:r>
            <a:r>
              <a:rPr lang="en-US" dirty="0"/>
              <a:t> social o </a:t>
            </a:r>
            <a:r>
              <a:rPr lang="en-US" dirty="0" err="1"/>
              <a:t>mitjançant</a:t>
            </a:r>
            <a:r>
              <a:rPr lang="en-US" dirty="0"/>
              <a:t> </a:t>
            </a:r>
            <a:r>
              <a:rPr lang="en-US" b="1" u="sng" dirty="0" err="1">
                <a:solidFill>
                  <a:srgbClr val="00B050"/>
                </a:solidFill>
              </a:rPr>
              <a:t>altres</a:t>
            </a:r>
            <a:r>
              <a:rPr lang="en-US" b="1" u="sng" dirty="0">
                <a:solidFill>
                  <a:srgbClr val="00B050"/>
                </a:solidFill>
              </a:rPr>
              <a:t> </a:t>
            </a:r>
            <a:r>
              <a:rPr lang="en-US" b="1" u="sng" dirty="0" err="1">
                <a:solidFill>
                  <a:srgbClr val="00B050"/>
                </a:solidFill>
              </a:rPr>
              <a:t>contextos</a:t>
            </a:r>
            <a:r>
              <a:rPr lang="en-US" b="1" u="sng" dirty="0">
                <a:solidFill>
                  <a:srgbClr val="00B050"/>
                </a:solidFill>
              </a:rPr>
              <a:t> </a:t>
            </a:r>
            <a:r>
              <a:rPr lang="en-US" b="1" u="sng" dirty="0" err="1">
                <a:solidFill>
                  <a:srgbClr val="00B050"/>
                </a:solidFill>
              </a:rPr>
              <a:t>educatius</a:t>
            </a:r>
            <a:r>
              <a:rPr lang="en-US" b="1" u="sng" dirty="0">
                <a:solidFill>
                  <a:srgbClr val="00B050"/>
                </a:solidFill>
              </a:rPr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l’àmbit</a:t>
            </a:r>
            <a:r>
              <a:rPr lang="en-US" dirty="0"/>
              <a:t> de </a:t>
            </a:r>
            <a:r>
              <a:rPr lang="en-US" dirty="0" err="1"/>
              <a:t>l’educació</a:t>
            </a:r>
            <a:r>
              <a:rPr lang="en-US" dirty="0"/>
              <a:t> formal.</a:t>
            </a:r>
          </a:p>
          <a:p>
            <a:pPr marL="0" indent="0" fontAlgn="base">
              <a:buNone/>
            </a:pPr>
            <a:endParaRPr lang="en-US" dirty="0"/>
          </a:p>
          <a:p>
            <a:r>
              <a:rPr lang="en-ES" dirty="0">
                <a:solidFill>
                  <a:srgbClr val="00B050"/>
                </a:solidFill>
              </a:rPr>
              <a:t>Com per exemple: les </a:t>
            </a:r>
            <a:r>
              <a:rPr lang="en-ES" b="1" dirty="0">
                <a:solidFill>
                  <a:srgbClr val="00B050"/>
                </a:solidFill>
              </a:rPr>
              <a:t>intervencions APLEC</a:t>
            </a:r>
          </a:p>
        </p:txBody>
      </p:sp>
    </p:spTree>
    <p:extLst>
      <p:ext uri="{BB962C8B-B14F-4D97-AF65-F5344CB8AC3E}">
        <p14:creationId xmlns:p14="http://schemas.microsoft.com/office/powerpoint/2010/main" val="3589658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06701-1857-7A4D-9B63-4AE13FB5D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0" dirty="0"/>
            </a:br>
            <a:r>
              <a:rPr lang="en-US" sz="3100" b="0" dirty="0" err="1"/>
              <a:t>corrent</a:t>
            </a:r>
            <a:r>
              <a:rPr lang="en-US" sz="3100" b="0" dirty="0"/>
              <a:t> </a:t>
            </a:r>
            <a:r>
              <a:rPr lang="en-US" sz="3100" b="0" dirty="0" err="1"/>
              <a:t>pedagògica</a:t>
            </a:r>
            <a:r>
              <a:rPr lang="en-US" sz="3100" b="0" dirty="0"/>
              <a:t> </a:t>
            </a:r>
            <a:br>
              <a:rPr lang="en-US" b="0" dirty="0"/>
            </a:br>
            <a:r>
              <a:rPr lang="en-US" sz="4900" dirty="0" err="1"/>
              <a:t>constructivista</a:t>
            </a:r>
            <a:r>
              <a:rPr lang="en-US" sz="4900" dirty="0"/>
              <a:t> </a:t>
            </a:r>
            <a:br>
              <a:rPr lang="en-US" b="0" dirty="0"/>
            </a:br>
            <a:r>
              <a:rPr lang="en-US" sz="5300" b="0" u="sng" dirty="0"/>
              <a:t>Piaget i </a:t>
            </a:r>
            <a:r>
              <a:rPr lang="en-US" sz="5300" b="0" u="sng" dirty="0" err="1"/>
              <a:t>Vigotsky</a:t>
            </a:r>
            <a:br>
              <a:rPr lang="en-US" b="0" u="sng" dirty="0"/>
            </a:br>
            <a:endParaRPr lang="en-ES" u="sng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276797-0D60-1E43-A25B-D8375A71CB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2013" y="2751201"/>
            <a:ext cx="2843212" cy="16129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D7856CC-9777-6C47-B313-6FBE74E98491}"/>
              </a:ext>
            </a:extLst>
          </p:cNvPr>
          <p:cNvSpPr txBox="1"/>
          <p:nvPr/>
        </p:nvSpPr>
        <p:spPr>
          <a:xfrm>
            <a:off x="2600325" y="5582653"/>
            <a:ext cx="6986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dirty="0"/>
              <a:t>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22292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6BF97-B8DE-D04C-B324-E34099453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2330757"/>
          </a:xfrm>
        </p:spPr>
        <p:txBody>
          <a:bodyPr>
            <a:normAutofit/>
          </a:bodyPr>
          <a:lstStyle/>
          <a:p>
            <a:r>
              <a:rPr lang="ca-ES" sz="2400" b="1" dirty="0"/>
              <a:t>Com aprenen els mainatges?</a:t>
            </a:r>
            <a:br>
              <a:rPr lang="ca-ES" sz="2400" b="1" dirty="0"/>
            </a:br>
            <a:r>
              <a:rPr lang="ca-ES" sz="2400" dirty="0"/>
              <a:t>Els mainatges</a:t>
            </a:r>
            <a:r>
              <a:rPr lang="ca-ES" sz="2400" b="0" dirty="0"/>
              <a:t> adquireixen el nou coneixement a partir del que ja posseeixen</a:t>
            </a:r>
            <a:r>
              <a:rPr lang="ca-ES" sz="2400" dirty="0"/>
              <a:t>. </a:t>
            </a:r>
            <a:br>
              <a:rPr lang="ca-ES" sz="2400" dirty="0"/>
            </a:br>
            <a:br>
              <a:rPr lang="ca-ES" sz="2400" dirty="0"/>
            </a:br>
            <a:r>
              <a:rPr lang="ca-ES" sz="2400" dirty="0"/>
              <a:t>P</a:t>
            </a:r>
            <a:r>
              <a:rPr lang="ca-ES" sz="2400" b="0" dirty="0"/>
              <a:t>er tant, el </a:t>
            </a:r>
            <a:r>
              <a:rPr lang="ca-ES" sz="2400" u="sng" dirty="0"/>
              <a:t>coneixement previ</a:t>
            </a:r>
            <a:r>
              <a:rPr lang="ca-ES" sz="2400" dirty="0"/>
              <a:t> serà el que facilitarà l’aprenentatge.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5948E-7ED8-1E48-AA1A-CB7C827EF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3248526"/>
            <a:ext cx="10058400" cy="2105527"/>
          </a:xfrm>
        </p:spPr>
        <p:txBody>
          <a:bodyPr>
            <a:normAutofit/>
          </a:bodyPr>
          <a:lstStyle/>
          <a:p>
            <a:r>
              <a:rPr lang="en-ES" dirty="0"/>
              <a:t>DOS MECANISMES:</a:t>
            </a:r>
          </a:p>
          <a:p>
            <a:endParaRPr lang="ca-ES" sz="2800" dirty="0"/>
          </a:p>
          <a:p>
            <a:r>
              <a:rPr lang="ca-ES" sz="2800" dirty="0"/>
              <a:t>1. Assimilació: ex. burro i zebra semblant-diferència</a:t>
            </a:r>
          </a:p>
          <a:p>
            <a:r>
              <a:rPr lang="ca-ES" sz="2800" dirty="0"/>
              <a:t>2. Acomodació: ex. equilibri </a:t>
            </a:r>
          </a:p>
        </p:txBody>
      </p:sp>
    </p:spTree>
    <p:extLst>
      <p:ext uri="{BB962C8B-B14F-4D97-AF65-F5344CB8AC3E}">
        <p14:creationId xmlns:p14="http://schemas.microsoft.com/office/powerpoint/2010/main" val="107870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9B41C-CCE2-6C4D-8CBA-E80981691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02747"/>
          </a:xfrm>
        </p:spPr>
        <p:txBody>
          <a:bodyPr>
            <a:normAutofit fontScale="90000"/>
          </a:bodyPr>
          <a:lstStyle/>
          <a:p>
            <a:pPr fontAlgn="base"/>
            <a:br>
              <a:rPr lang="en-US" b="0" dirty="0"/>
            </a:br>
            <a:r>
              <a:rPr lang="en-US" sz="3100" b="0" dirty="0"/>
              <a:t>Lev </a:t>
            </a:r>
            <a:r>
              <a:rPr lang="en-US" sz="3100" b="0" dirty="0" err="1"/>
              <a:t>Semiónovich</a:t>
            </a:r>
            <a:r>
              <a:rPr lang="en-US" sz="3100" b="0" dirty="0"/>
              <a:t> </a:t>
            </a:r>
            <a:r>
              <a:rPr lang="en-US" sz="3100" b="0" dirty="0" err="1"/>
              <a:t>Vigotsky</a:t>
            </a:r>
            <a:r>
              <a:rPr lang="en-US" sz="3100" b="0" dirty="0"/>
              <a:t> (1896-1934)</a:t>
            </a:r>
            <a:br>
              <a:rPr lang="en-US" b="0" dirty="0"/>
            </a:b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06C49-E822-7845-9C87-3A1FC4F57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383632"/>
            <a:ext cx="10058400" cy="478856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ES" dirty="0"/>
              <a:t>Va formular a través de la seva </a:t>
            </a:r>
            <a:r>
              <a:rPr lang="en-ES" u="sng" dirty="0">
                <a:solidFill>
                  <a:srgbClr val="7030A0"/>
                </a:solidFill>
              </a:rPr>
              <a:t>teoria sociocultural </a:t>
            </a:r>
            <a:r>
              <a:rPr lang="en-ES" dirty="0"/>
              <a:t>una explicació del desenvolupament vinculat a l’aprenentatge </a:t>
            </a:r>
            <a:r>
              <a:rPr lang="en-US" dirty="0" err="1"/>
              <a:t>i</a:t>
            </a:r>
            <a:r>
              <a:rPr lang="en-US" dirty="0"/>
              <a:t> a</a:t>
            </a:r>
            <a:r>
              <a:rPr lang="en-ES" dirty="0"/>
              <a:t> la interacció social.</a:t>
            </a:r>
          </a:p>
          <a:p>
            <a:pPr>
              <a:buFontTx/>
              <a:buChar char="-"/>
            </a:pPr>
            <a:endParaRPr lang="en-ES" dirty="0"/>
          </a:p>
          <a:p>
            <a:pPr>
              <a:buFontTx/>
              <a:buChar char="-"/>
            </a:pPr>
            <a:r>
              <a:rPr lang="en-ES" b="1" dirty="0">
                <a:highlight>
                  <a:srgbClr val="00FFFF"/>
                </a:highlight>
              </a:rPr>
              <a:t>Component biològic + component social = desenvolupament intel•ligència</a:t>
            </a:r>
          </a:p>
          <a:p>
            <a:pPr marL="0" indent="0">
              <a:buNone/>
            </a:pPr>
            <a:endParaRPr lang="en-ES" b="1" dirty="0"/>
          </a:p>
          <a:p>
            <a:pPr fontAlgn="base"/>
            <a:r>
              <a:rPr lang="en-ES" dirty="0"/>
              <a:t>- </a:t>
            </a:r>
            <a:r>
              <a:rPr lang="en-US" sz="3000" dirty="0"/>
              <a:t>La </a:t>
            </a:r>
            <a:r>
              <a:rPr lang="en-US" sz="3000" b="1" dirty="0">
                <a:solidFill>
                  <a:schemeClr val="accent4">
                    <a:lumMod val="75000"/>
                  </a:schemeClr>
                </a:solidFill>
              </a:rPr>
              <a:t>zona del </a:t>
            </a:r>
            <a:r>
              <a:rPr lang="en-US" sz="3000" b="1" dirty="0" err="1">
                <a:solidFill>
                  <a:schemeClr val="accent4">
                    <a:lumMod val="75000"/>
                  </a:schemeClr>
                </a:solidFill>
              </a:rPr>
              <a:t>desenvolupament</a:t>
            </a:r>
            <a:r>
              <a:rPr lang="en-US" sz="3000" b="1" dirty="0">
                <a:solidFill>
                  <a:schemeClr val="accent4">
                    <a:lumMod val="75000"/>
                  </a:schemeClr>
                </a:solidFill>
              </a:rPr>
              <a:t> proper</a:t>
            </a:r>
            <a:r>
              <a:rPr lang="en-US" sz="4200" dirty="0">
                <a:solidFill>
                  <a:schemeClr val="accent4">
                    <a:lumMod val="75000"/>
                  </a:schemeClr>
                </a:solidFill>
              </a:rPr>
              <a:t>:</a:t>
            </a:r>
            <a:r>
              <a:rPr lang="en-US" sz="4200" dirty="0"/>
              <a:t> </a:t>
            </a:r>
            <a:r>
              <a:rPr lang="en-US" sz="3100" dirty="0" err="1"/>
              <a:t>l’àrea</a:t>
            </a:r>
            <a:r>
              <a:rPr lang="en-US" sz="3100" dirty="0"/>
              <a:t> que se </a:t>
            </a:r>
            <a:r>
              <a:rPr lang="en-US" sz="3100" dirty="0" err="1"/>
              <a:t>troba</a:t>
            </a:r>
            <a:r>
              <a:rPr lang="en-US" sz="3100" dirty="0"/>
              <a:t> entre el </a:t>
            </a:r>
            <a:r>
              <a:rPr lang="en-US" sz="3100" dirty="0" err="1"/>
              <a:t>nivell</a:t>
            </a:r>
            <a:r>
              <a:rPr lang="en-US" sz="3100" dirty="0"/>
              <a:t> de </a:t>
            </a:r>
            <a:r>
              <a:rPr lang="en-US" sz="3100" dirty="0" err="1"/>
              <a:t>desenvolupament</a:t>
            </a:r>
            <a:r>
              <a:rPr lang="en-US" sz="3100" dirty="0"/>
              <a:t> real del </a:t>
            </a:r>
            <a:r>
              <a:rPr lang="en-US" sz="3100" dirty="0" err="1"/>
              <a:t>mainatge</a:t>
            </a:r>
            <a:r>
              <a:rPr lang="en-US" sz="3100" dirty="0"/>
              <a:t> (</a:t>
            </a:r>
            <a:r>
              <a:rPr lang="en-US" dirty="0"/>
              <a:t>se </a:t>
            </a:r>
            <a:r>
              <a:rPr lang="en-US" dirty="0" err="1"/>
              <a:t>determina</a:t>
            </a:r>
            <a:r>
              <a:rPr lang="en-US" dirty="0"/>
              <a:t> per la </a:t>
            </a:r>
            <a:r>
              <a:rPr lang="en-US" dirty="0" err="1"/>
              <a:t>capacitat</a:t>
            </a:r>
            <a:r>
              <a:rPr lang="en-US" dirty="0"/>
              <a:t> </a:t>
            </a:r>
            <a:r>
              <a:rPr lang="en-US" dirty="0" err="1"/>
              <a:t>d’aquest</a:t>
            </a:r>
            <a:r>
              <a:rPr lang="en-US" dirty="0"/>
              <a:t> per </a:t>
            </a:r>
            <a:r>
              <a:rPr lang="en-US" dirty="0" err="1"/>
              <a:t>resoldre</a:t>
            </a:r>
            <a:r>
              <a:rPr lang="en-US" dirty="0"/>
              <a:t> </a:t>
            </a:r>
            <a:r>
              <a:rPr lang="en-US" dirty="0" err="1"/>
              <a:t>problemes</a:t>
            </a:r>
            <a:r>
              <a:rPr lang="en-US" dirty="0"/>
              <a:t> de forma independent</a:t>
            </a:r>
            <a:r>
              <a:rPr lang="en-US" sz="3100" dirty="0"/>
              <a:t>) </a:t>
            </a:r>
            <a:r>
              <a:rPr lang="en-US" sz="3100" dirty="0" err="1"/>
              <a:t>i</a:t>
            </a:r>
            <a:r>
              <a:rPr lang="en-US" sz="3100" dirty="0"/>
              <a:t> el </a:t>
            </a:r>
            <a:r>
              <a:rPr lang="en-US" sz="3100" dirty="0" err="1"/>
              <a:t>nivell</a:t>
            </a:r>
            <a:r>
              <a:rPr lang="en-US" sz="3100" dirty="0"/>
              <a:t> de </a:t>
            </a:r>
            <a:r>
              <a:rPr lang="en-US" sz="3100" dirty="0" err="1"/>
              <a:t>desenvolupament</a:t>
            </a:r>
            <a:r>
              <a:rPr lang="en-US" sz="3100" dirty="0"/>
              <a:t> que </a:t>
            </a:r>
            <a:r>
              <a:rPr lang="en-US" sz="3100" dirty="0" err="1"/>
              <a:t>podria</a:t>
            </a:r>
            <a:r>
              <a:rPr lang="en-US" sz="3100" dirty="0"/>
              <a:t> </a:t>
            </a:r>
            <a:r>
              <a:rPr lang="en-US" sz="3100" dirty="0" err="1"/>
              <a:t>assolir</a:t>
            </a:r>
            <a:r>
              <a:rPr lang="en-US" sz="3100" dirty="0"/>
              <a:t> </a:t>
            </a:r>
            <a:r>
              <a:rPr lang="en-US" sz="3100" dirty="0" err="1"/>
              <a:t>si</a:t>
            </a:r>
            <a:r>
              <a:rPr lang="en-US" sz="3100" dirty="0"/>
              <a:t> </a:t>
            </a:r>
            <a:r>
              <a:rPr lang="en-US" sz="3100" dirty="0" err="1"/>
              <a:t>és</a:t>
            </a:r>
            <a:r>
              <a:rPr lang="en-US" sz="3100" dirty="0"/>
              <a:t> </a:t>
            </a:r>
            <a:r>
              <a:rPr lang="en-US" sz="3100" dirty="0" err="1"/>
              <a:t>guiat</a:t>
            </a:r>
            <a:r>
              <a:rPr lang="en-US" sz="3100" dirty="0"/>
              <a:t> per </a:t>
            </a:r>
            <a:r>
              <a:rPr lang="en-US" sz="3100" dirty="0" err="1"/>
              <a:t>l’intervinent</a:t>
            </a:r>
            <a:r>
              <a:rPr lang="en-US" sz="3100" dirty="0"/>
              <a:t> o per un company </a:t>
            </a:r>
            <a:r>
              <a:rPr lang="en-US" sz="3100" dirty="0" err="1"/>
              <a:t>més</a:t>
            </a:r>
            <a:r>
              <a:rPr lang="en-US" sz="3100" dirty="0"/>
              <a:t> </a:t>
            </a:r>
            <a:r>
              <a:rPr lang="en-US" sz="3100" dirty="0" err="1"/>
              <a:t>avançat</a:t>
            </a:r>
            <a:r>
              <a:rPr lang="en-US" sz="3100" dirty="0"/>
              <a:t>. </a:t>
            </a:r>
          </a:p>
          <a:p>
            <a:pPr fontAlgn="base"/>
            <a:endParaRPr lang="en-US" sz="4200" dirty="0"/>
          </a:p>
          <a:p>
            <a:pPr fontAlgn="base"/>
            <a:endParaRPr lang="en-US" sz="4200" dirty="0"/>
          </a:p>
          <a:p>
            <a:pPr fontAlgn="base"/>
            <a:endParaRPr lang="en-US" sz="4200" dirty="0"/>
          </a:p>
          <a:p>
            <a:pPr fontAlgn="base"/>
            <a:endParaRPr lang="en-US" sz="4200" dirty="0"/>
          </a:p>
          <a:p>
            <a:pPr fontAlgn="base"/>
            <a:endParaRPr lang="en-US" sz="4200" dirty="0"/>
          </a:p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2849285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{897FE328-C0F2-2042-8534-BEB6939B17D2}tf10001070</Template>
  <TotalTime>1585</TotalTime>
  <Words>804</Words>
  <Application>Microsoft Macintosh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Al Nile</vt:lpstr>
      <vt:lpstr>Arial</vt:lpstr>
      <vt:lpstr>Arial Black</vt:lpstr>
      <vt:lpstr>Calibri</vt:lpstr>
      <vt:lpstr>Rockwell Extra Bold</vt:lpstr>
      <vt:lpstr>Wingdings</vt:lpstr>
      <vt:lpstr>Wood Type</vt:lpstr>
      <vt:lpstr>Com se desenvolupa la  intel•ligència infantil?    Primera part</vt:lpstr>
      <vt:lpstr> </vt:lpstr>
      <vt:lpstr>2 postures oposades en la relació entre educació i desenvolupament (Miras, 1991): </vt:lpstr>
      <vt:lpstr>Nosaltres, com a intervinents de català de l’APLEC a les escoles ens situem clarament dins el marc interaccionista. </vt:lpstr>
      <vt:lpstr> </vt:lpstr>
      <vt:lpstr>L’educació (i l’aprenentatge) són processos clarament socials/culturals. </vt:lpstr>
      <vt:lpstr> corrent pedagògica  constructivista  Piaget i Vigotsky </vt:lpstr>
      <vt:lpstr>Com aprenen els mainatges? Els mainatges adquireixen el nou coneixement a partir del que ja posseeixen.   Per tant, el coneixement previ serà el que facilitarà l’aprenentatge.</vt:lpstr>
      <vt:lpstr> Lev Semiónovich Vigotsky (1896-1934) </vt:lpstr>
      <vt:lpstr>*</vt:lpstr>
      <vt:lpstr>  El concepte d’interacció serà el nucli de l’anàlisi del desenvolupament i de l’aprenentatge en educació. </vt:lpstr>
      <vt:lpstr>Bibliografia PowerPoint Formació 4 de març 2020.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 se desenvolupa la intel•ligència infantil?</dc:title>
  <dc:creator>Microsoft Office User</dc:creator>
  <cp:lastModifiedBy>Microsoft Office User</cp:lastModifiedBy>
  <cp:revision>37</cp:revision>
  <dcterms:created xsi:type="dcterms:W3CDTF">2020-03-01T21:07:32Z</dcterms:created>
  <dcterms:modified xsi:type="dcterms:W3CDTF">2020-03-10T17:36:57Z</dcterms:modified>
</cp:coreProperties>
</file>